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2" r:id="rId2"/>
    <p:sldId id="256" r:id="rId3"/>
    <p:sldId id="257" r:id="rId4"/>
    <p:sldId id="259" r:id="rId5"/>
    <p:sldId id="260" r:id="rId6"/>
    <p:sldId id="261" r:id="rId7"/>
    <p:sldId id="263" r:id="rId8"/>
    <p:sldId id="264" r:id="rId9"/>
    <p:sldId id="265"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61" d="100"/>
          <a:sy n="61" d="100"/>
        </p:scale>
        <p:origin x="10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15-Sep-19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15-Sep-19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15-Sep-19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15-Sep-19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15-Sep-19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15-Sep-19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15-Sep-19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6858000"/>
          </a:xfrm>
        </p:spPr>
        <p:txBody>
          <a:bodyPr/>
          <a:lstStyle/>
          <a:p>
            <a:r>
              <a:rPr lang="en-US" sz="3600" dirty="0">
                <a:solidFill>
                  <a:srgbClr val="C00000"/>
                </a:solidFill>
              </a:rPr>
              <a:t> </a:t>
            </a:r>
            <a:r>
              <a:rPr lang="en-US" sz="3600" dirty="0" smtClean="0">
                <a:solidFill>
                  <a:srgbClr val="C00000"/>
                </a:solidFill>
              </a:rPr>
              <a:t>	</a:t>
            </a:r>
            <a:r>
              <a:rPr lang="en-US" sz="3600" dirty="0" smtClean="0">
                <a:solidFill>
                  <a:schemeClr val="accent2"/>
                </a:solidFill>
              </a:rPr>
              <a:t>Software </a:t>
            </a:r>
            <a:r>
              <a:rPr lang="en-US" sz="3600" dirty="0">
                <a:solidFill>
                  <a:schemeClr val="accent2"/>
                </a:solidFill>
              </a:rPr>
              <a:t>Requirements Specification</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smtClean="0">
                <a:solidFill>
                  <a:srgbClr val="C00000"/>
                </a:solidFill>
              </a:rPr>
              <a:t>				</a:t>
            </a:r>
            <a:r>
              <a:rPr lang="en-US" sz="4000" dirty="0" smtClean="0">
                <a:solidFill>
                  <a:schemeClr val="tx1"/>
                </a:solidFill>
              </a:rPr>
              <a:t>Courier Service System</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a:solidFill>
                  <a:srgbClr val="92D050"/>
                </a:solidFill>
              </a:rPr>
              <a:t>Prepared by                               Supervised by</a:t>
            </a:r>
            <a:br>
              <a:rPr lang="en-US" sz="3600" dirty="0">
                <a:solidFill>
                  <a:srgbClr val="92D050"/>
                </a:solidFill>
              </a:rPr>
            </a:br>
            <a:r>
              <a:rPr lang="en-US" sz="3600" dirty="0" err="1">
                <a:solidFill>
                  <a:srgbClr val="92D050"/>
                </a:solidFill>
              </a:rPr>
              <a:t>Showkat</a:t>
            </a:r>
            <a:r>
              <a:rPr lang="en-US" sz="3600" dirty="0">
                <a:solidFill>
                  <a:srgbClr val="92D050"/>
                </a:solidFill>
              </a:rPr>
              <a:t> Ali                                Md. </a:t>
            </a:r>
            <a:r>
              <a:rPr lang="en-US" sz="3600" dirty="0" err="1">
                <a:solidFill>
                  <a:srgbClr val="92D050"/>
                </a:solidFill>
              </a:rPr>
              <a:t>Rajaul</a:t>
            </a:r>
            <a:r>
              <a:rPr lang="en-US" sz="3600" dirty="0">
                <a:solidFill>
                  <a:srgbClr val="92D050"/>
                </a:solidFill>
              </a:rPr>
              <a:t> Islam</a:t>
            </a:r>
            <a:br>
              <a:rPr lang="en-US" sz="3600" dirty="0">
                <a:solidFill>
                  <a:srgbClr val="92D050"/>
                </a:solidFill>
              </a:rPr>
            </a:br>
            <a:r>
              <a:rPr lang="en-US" sz="3600" dirty="0">
                <a:solidFill>
                  <a:srgbClr val="92D050"/>
                </a:solidFill>
              </a:rPr>
              <a:t>ID : 1247484 </a:t>
            </a:r>
            <a:r>
              <a:rPr lang="en-US" sz="3600" dirty="0">
                <a:solidFill>
                  <a:srgbClr val="C00000"/>
                </a:solidFill>
              </a:rPr>
              <a:t/>
            </a:r>
            <a:br>
              <a:rPr lang="en-US" sz="3600" dirty="0">
                <a:solidFill>
                  <a:srgbClr val="C00000"/>
                </a:solidFill>
              </a:rPr>
            </a:br>
            <a:r>
              <a:rPr lang="en-US" sz="3600" dirty="0">
                <a:solidFill>
                  <a:srgbClr val="C00000"/>
                </a:solidFill>
              </a:rPr>
              <a:t/>
            </a:r>
            <a:br>
              <a:rPr lang="en-US" sz="3600" dirty="0">
                <a:solidFill>
                  <a:srgbClr val="C00000"/>
                </a:solidFill>
              </a:rPr>
            </a:br>
            <a:r>
              <a:rPr lang="en-US" sz="3600" dirty="0">
                <a:solidFill>
                  <a:srgbClr val="C00000"/>
                </a:solidFill>
              </a:rPr>
              <a:t>                       </a:t>
            </a:r>
            <a:r>
              <a:rPr lang="en-US" sz="3600" dirty="0">
                <a:solidFill>
                  <a:srgbClr val="00B050"/>
                </a:solidFill>
              </a:rPr>
              <a:t> Used Technology </a:t>
            </a:r>
            <a:br>
              <a:rPr lang="en-US" sz="3600" dirty="0">
                <a:solidFill>
                  <a:srgbClr val="00B050"/>
                </a:solidFill>
              </a:rPr>
            </a:br>
            <a:r>
              <a:rPr lang="en-US" sz="3600" dirty="0" smtClean="0">
                <a:solidFill>
                  <a:srgbClr val="00B050"/>
                </a:solidFill>
              </a:rPr>
              <a:t>		Spring boot, Spring MVC, Spring Data JPA,</a:t>
            </a:r>
            <a:br>
              <a:rPr lang="en-US" sz="3600" dirty="0" smtClean="0">
                <a:solidFill>
                  <a:srgbClr val="00B050"/>
                </a:solidFill>
              </a:rPr>
            </a:br>
            <a:r>
              <a:rPr lang="en-US" sz="3600" dirty="0" smtClean="0">
                <a:solidFill>
                  <a:srgbClr val="00B050"/>
                </a:solidFill>
              </a:rPr>
              <a:t>Spring Security, </a:t>
            </a:r>
            <a:r>
              <a:rPr lang="en-US" sz="3600" dirty="0" err="1" smtClean="0">
                <a:solidFill>
                  <a:srgbClr val="00B050"/>
                </a:solidFill>
              </a:rPr>
              <a:t>Thymeleaf</a:t>
            </a:r>
            <a:r>
              <a:rPr lang="en-US" sz="3600" dirty="0" smtClean="0">
                <a:solidFill>
                  <a:srgbClr val="00B050"/>
                </a:solidFill>
              </a:rPr>
              <a:t>, </a:t>
            </a:r>
            <a:r>
              <a:rPr lang="en-US" sz="3600" dirty="0" err="1" smtClean="0">
                <a:solidFill>
                  <a:srgbClr val="00B050"/>
                </a:solidFill>
              </a:rPr>
              <a:t>InteliJ</a:t>
            </a:r>
            <a:r>
              <a:rPr lang="en-US" sz="3600" dirty="0" smtClean="0">
                <a:solidFill>
                  <a:srgbClr val="00B050"/>
                </a:solidFill>
              </a:rPr>
              <a:t> Idea &amp; Hibernate</a:t>
            </a:r>
            <a:r>
              <a:rPr lang="en-US" sz="3600" dirty="0">
                <a:solidFill>
                  <a:srgbClr val="00B050"/>
                </a:solidFill>
              </a:rPr>
              <a:t/>
            </a:r>
            <a:br>
              <a:rPr lang="en-US" sz="3600" dirty="0">
                <a:solidFill>
                  <a:srgbClr val="00B050"/>
                </a:solidFill>
              </a:rPr>
            </a:br>
            <a:r>
              <a:rPr lang="en-US" sz="3600" dirty="0">
                <a:solidFill>
                  <a:srgbClr val="00B050"/>
                </a:solidFill>
              </a:rPr>
              <a:t>                      </a:t>
            </a:r>
            <a:endParaRPr lang="en-US" sz="3600" dirty="0"/>
          </a:p>
        </p:txBody>
      </p:sp>
    </p:spTree>
    <p:extLst>
      <p:ext uri="{BB962C8B-B14F-4D97-AF65-F5344CB8AC3E}">
        <p14:creationId xmlns:p14="http://schemas.microsoft.com/office/powerpoint/2010/main" val="2056669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8779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6533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4138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2133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7017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5170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3761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242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1533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1951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68580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z="4800" dirty="0" smtClean="0">
                <a:solidFill>
                  <a:schemeClr val="accent1"/>
                </a:solidFill>
              </a:rPr>
              <a:t>	Air Shipping Services</a:t>
            </a:r>
            <a:r>
              <a:rPr lang="en-US" dirty="0" smtClean="0"/>
              <a:t/>
            </a:r>
            <a:br>
              <a:rPr lang="en-US" dirty="0" smtClean="0"/>
            </a:br>
            <a:r>
              <a:rPr lang="en-US" sz="2400" dirty="0"/>
              <a:t/>
            </a:r>
            <a:br>
              <a:rPr lang="en-US" sz="2400" dirty="0"/>
            </a:br>
            <a:r>
              <a:rPr lang="en-US" sz="2400" dirty="0" smtClean="0"/>
              <a:t>	The organization also specializes in providing excellent Air Shipping Services to 	its clients. These are suitable for shipping of products and material via air, 	which is the faster mode of transportation. We also have associations with 	some of the reputed airline services for shipping.</a:t>
            </a:r>
            <a:br>
              <a:rPr lang="en-US" sz="2400" dirty="0" smtClean="0"/>
            </a:br>
            <a:r>
              <a:rPr lang="en-US" sz="2400" dirty="0" smtClean="0"/>
              <a:t>	Some of the features of our air shipping services are as follows:</a:t>
            </a:r>
            <a:br>
              <a:rPr lang="en-US" sz="2400" dirty="0" smtClean="0"/>
            </a:br>
            <a:r>
              <a:rPr lang="en-US" sz="2400" dirty="0"/>
              <a:t/>
            </a:r>
            <a:br>
              <a:rPr lang="en-US" sz="2400" dirty="0"/>
            </a:br>
            <a:r>
              <a:rPr lang="en-US" sz="2400" dirty="0"/>
              <a:t> </a:t>
            </a:r>
            <a:r>
              <a:rPr lang="en-US" sz="2400" dirty="0" smtClean="0"/>
              <a:t>                Impeccable delivery time</a:t>
            </a:r>
            <a:br>
              <a:rPr lang="en-US" sz="2400" dirty="0" smtClean="0"/>
            </a:br>
            <a:r>
              <a:rPr lang="en-US" sz="2400" dirty="0"/>
              <a:t>	 </a:t>
            </a:r>
            <a:r>
              <a:rPr lang="en-US" sz="2400" dirty="0" smtClean="0"/>
              <a:t>         	                                                                                                                        	  	</a:t>
            </a:r>
            <a:r>
              <a:rPr lang="en-US" sz="2400" dirty="0" smtClean="0">
                <a:solidFill>
                  <a:schemeClr val="accent1"/>
                </a:solidFill>
              </a:rPr>
              <a:t>           </a:t>
            </a:r>
            <a:r>
              <a:rPr lang="en-US" sz="2400" dirty="0" smtClean="0"/>
              <a:t>Fast and secured</a:t>
            </a:r>
            <a:br>
              <a:rPr lang="en-US" sz="2400" dirty="0" smtClean="0"/>
            </a:br>
            <a:r>
              <a:rPr lang="en-US" sz="2400" dirty="0"/>
              <a:t/>
            </a:r>
            <a:br>
              <a:rPr lang="en-US" sz="2400" dirty="0"/>
            </a:br>
            <a:r>
              <a:rPr lang="en-US" sz="2400" dirty="0" smtClean="0"/>
              <a:t>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endParaRPr lang="en-US" sz="2400" dirty="0" smtClean="0"/>
          </a:p>
        </p:txBody>
      </p:sp>
      <p:sp>
        <p:nvSpPr>
          <p:cNvPr id="5" name="Right Arrow 4"/>
          <p:cNvSpPr/>
          <p:nvPr/>
        </p:nvSpPr>
        <p:spPr>
          <a:xfrm>
            <a:off x="536027" y="3555125"/>
            <a:ext cx="851338" cy="409904"/>
          </a:xfrm>
          <a:prstGeom prst="rightArrow">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36027" y="4267200"/>
            <a:ext cx="851338" cy="409904"/>
          </a:xfrm>
          <a:prstGeom prst="rightArrow">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74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984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4811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3149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8617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46648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8839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3679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5672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0871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4555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
            <a:ext cx="12191999" cy="6858001"/>
          </a:xfrm>
        </p:spPr>
        <p:txBody>
          <a:bodyPr/>
          <a:lstStyle/>
          <a:p>
            <a:r>
              <a:rPr lang="en-US" sz="4400" dirty="0" smtClean="0">
                <a:solidFill>
                  <a:schemeClr val="accent1">
                    <a:lumMod val="60000"/>
                    <a:lumOff val="40000"/>
                  </a:schemeClr>
                </a:solidFill>
              </a:rPr>
              <a:t>	Requirement </a:t>
            </a:r>
          </a:p>
          <a:p>
            <a:endParaRPr lang="en-US" sz="4400" dirty="0" smtClean="0">
              <a:solidFill>
                <a:schemeClr val="accent1">
                  <a:lumMod val="60000"/>
                  <a:lumOff val="40000"/>
                </a:schemeClr>
              </a:solidFill>
            </a:endParaRPr>
          </a:p>
          <a:p>
            <a:r>
              <a:rPr lang="en-US" dirty="0" smtClean="0">
                <a:solidFill>
                  <a:schemeClr val="tx1"/>
                </a:solidFill>
              </a:rPr>
              <a:t>	Allowing </a:t>
            </a:r>
            <a:r>
              <a:rPr lang="en-US" dirty="0">
                <a:solidFill>
                  <a:schemeClr val="tx1"/>
                </a:solidFill>
              </a:rPr>
              <a:t>the customer to create an account</a:t>
            </a:r>
          </a:p>
          <a:p>
            <a:r>
              <a:rPr lang="en-US" dirty="0" smtClean="0">
                <a:solidFill>
                  <a:schemeClr val="tx1"/>
                </a:solidFill>
              </a:rPr>
              <a:t>	Allowing </a:t>
            </a:r>
            <a:r>
              <a:rPr lang="en-US" dirty="0">
                <a:solidFill>
                  <a:schemeClr val="tx1"/>
                </a:solidFill>
              </a:rPr>
              <a:t>the customer to request a quote for a collection/delivery service.</a:t>
            </a:r>
          </a:p>
          <a:p>
            <a:r>
              <a:rPr lang="en-US" dirty="0" smtClean="0">
                <a:solidFill>
                  <a:schemeClr val="tx1"/>
                </a:solidFill>
              </a:rPr>
              <a:t>	Allowing </a:t>
            </a:r>
            <a:r>
              <a:rPr lang="en-US" dirty="0">
                <a:solidFill>
                  <a:schemeClr val="tx1"/>
                </a:solidFill>
              </a:rPr>
              <a:t>the user to track Parcel from collection to the final destination.</a:t>
            </a:r>
          </a:p>
          <a:p>
            <a:r>
              <a:rPr lang="en-US" dirty="0" smtClean="0">
                <a:solidFill>
                  <a:schemeClr val="tx1"/>
                </a:solidFill>
              </a:rPr>
              <a:t>	Allowing </a:t>
            </a:r>
            <a:r>
              <a:rPr lang="en-US" dirty="0">
                <a:solidFill>
                  <a:schemeClr val="tx1"/>
                </a:solidFill>
              </a:rPr>
              <a:t>the admin to register a new user.</a:t>
            </a:r>
          </a:p>
          <a:p>
            <a:r>
              <a:rPr lang="en-US" dirty="0" smtClean="0">
                <a:solidFill>
                  <a:schemeClr val="tx1"/>
                </a:solidFill>
              </a:rPr>
              <a:t>	Allowing </a:t>
            </a:r>
            <a:r>
              <a:rPr lang="en-US" dirty="0">
                <a:solidFill>
                  <a:schemeClr val="tx1"/>
                </a:solidFill>
              </a:rPr>
              <a:t>the admin to add a new parcel location.</a:t>
            </a:r>
          </a:p>
          <a:p>
            <a:r>
              <a:rPr lang="en-US" dirty="0" smtClean="0">
                <a:solidFill>
                  <a:schemeClr val="tx1"/>
                </a:solidFill>
              </a:rPr>
              <a:t>	Allowing </a:t>
            </a:r>
            <a:r>
              <a:rPr lang="en-US" dirty="0">
                <a:solidFill>
                  <a:schemeClr val="tx1"/>
                </a:solidFill>
              </a:rPr>
              <a:t>the Quotes for different Parcel Types.</a:t>
            </a:r>
          </a:p>
          <a:p>
            <a:r>
              <a:rPr lang="en-US" dirty="0" smtClean="0">
                <a:solidFill>
                  <a:schemeClr val="tx1"/>
                </a:solidFill>
              </a:rPr>
              <a:t>	Accept/Reject </a:t>
            </a:r>
            <a:r>
              <a:rPr lang="en-US" dirty="0">
                <a:solidFill>
                  <a:schemeClr val="tx1"/>
                </a:solidFill>
              </a:rPr>
              <a:t>Customer Request.</a:t>
            </a:r>
          </a:p>
          <a:p>
            <a:r>
              <a:rPr lang="en-US" dirty="0" smtClean="0">
                <a:solidFill>
                  <a:schemeClr val="tx1"/>
                </a:solidFill>
              </a:rPr>
              <a:t>	View </a:t>
            </a:r>
            <a:r>
              <a:rPr lang="en-US" dirty="0">
                <a:solidFill>
                  <a:schemeClr val="tx1"/>
                </a:solidFill>
              </a:rPr>
              <a:t>the different types of Quotes.</a:t>
            </a:r>
          </a:p>
          <a:p>
            <a:r>
              <a:rPr lang="en-US" dirty="0" smtClean="0">
                <a:solidFill>
                  <a:schemeClr val="tx1"/>
                </a:solidFill>
              </a:rPr>
              <a:t>	Adding </a:t>
            </a:r>
            <a:r>
              <a:rPr lang="en-US" dirty="0">
                <a:solidFill>
                  <a:schemeClr val="tx1"/>
                </a:solidFill>
              </a:rPr>
              <a:t>the Branches for different Warehouses.</a:t>
            </a:r>
          </a:p>
          <a:p>
            <a:r>
              <a:rPr lang="en-US" dirty="0" smtClean="0">
                <a:solidFill>
                  <a:schemeClr val="tx1"/>
                </a:solidFill>
              </a:rPr>
              <a:t>	Allowing </a:t>
            </a:r>
            <a:r>
              <a:rPr lang="en-US" dirty="0">
                <a:solidFill>
                  <a:schemeClr val="tx1"/>
                </a:solidFill>
              </a:rPr>
              <a:t>the user change his/her personal details</a:t>
            </a:r>
            <a:r>
              <a:rPr lang="en-US" dirty="0" smtClean="0">
                <a:solidFill>
                  <a:schemeClr val="tx1"/>
                </a:solidFill>
              </a:rPr>
              <a:t>.</a:t>
            </a:r>
          </a:p>
          <a:p>
            <a:endParaRPr lang="en-US" dirty="0"/>
          </a:p>
          <a:p>
            <a:endParaRPr lang="en-US" dirty="0"/>
          </a:p>
        </p:txBody>
      </p:sp>
    </p:spTree>
    <p:extLst>
      <p:ext uri="{BB962C8B-B14F-4D97-AF65-F5344CB8AC3E}">
        <p14:creationId xmlns:p14="http://schemas.microsoft.com/office/powerpoint/2010/main" val="858163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8494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9487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7912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59835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6171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9952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1940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485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137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899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12191999" cy="6858000"/>
          </a:xfrm>
        </p:spPr>
        <p:txBody>
          <a:bodyPr/>
          <a:lstStyle/>
          <a:p>
            <a:r>
              <a:rPr lang="en-US" sz="4400" dirty="0">
                <a:solidFill>
                  <a:schemeClr val="accent1">
                    <a:lumMod val="60000"/>
                    <a:lumOff val="40000"/>
                  </a:schemeClr>
                </a:solidFill>
              </a:rPr>
              <a:t>Requirement </a:t>
            </a:r>
            <a:r>
              <a:rPr lang="en-US" sz="4400" dirty="0" err="1" smtClean="0">
                <a:solidFill>
                  <a:schemeClr val="accent1">
                    <a:lumMod val="60000"/>
                    <a:lumOff val="40000"/>
                  </a:schemeClr>
                </a:solidFill>
              </a:rPr>
              <a:t>ANALysis</a:t>
            </a:r>
            <a:endParaRPr lang="en-US" sz="4400" dirty="0" smtClean="0">
              <a:solidFill>
                <a:schemeClr val="accent1">
                  <a:lumMod val="60000"/>
                  <a:lumOff val="40000"/>
                </a:schemeClr>
              </a:solidFill>
            </a:endParaRPr>
          </a:p>
          <a:p>
            <a:endParaRPr lang="en-US" sz="4400" dirty="0">
              <a:solidFill>
                <a:schemeClr val="accent1">
                  <a:lumMod val="60000"/>
                  <a:lumOff val="40000"/>
                </a:schemeClr>
              </a:solidFill>
            </a:endParaRPr>
          </a:p>
          <a:p>
            <a:r>
              <a:rPr lang="en-US" dirty="0">
                <a:solidFill>
                  <a:schemeClr val="tx1"/>
                </a:solidFill>
              </a:rPr>
              <a:t>	</a:t>
            </a:r>
            <a:r>
              <a:rPr lang="en-US" dirty="0" smtClean="0">
                <a:solidFill>
                  <a:schemeClr val="tx1"/>
                </a:solidFill>
              </a:rPr>
              <a:t>the </a:t>
            </a:r>
            <a:r>
              <a:rPr lang="en-US" dirty="0">
                <a:solidFill>
                  <a:schemeClr val="tx1"/>
                </a:solidFill>
              </a:rPr>
              <a:t>customer to create an account</a:t>
            </a:r>
          </a:p>
          <a:p>
            <a:r>
              <a:rPr lang="en-US" dirty="0">
                <a:solidFill>
                  <a:schemeClr val="tx1"/>
                </a:solidFill>
              </a:rPr>
              <a:t>	</a:t>
            </a:r>
            <a:r>
              <a:rPr lang="en-US" dirty="0" smtClean="0">
                <a:solidFill>
                  <a:schemeClr val="tx1"/>
                </a:solidFill>
              </a:rPr>
              <a:t>the </a:t>
            </a:r>
            <a:r>
              <a:rPr lang="en-US" dirty="0">
                <a:solidFill>
                  <a:schemeClr val="tx1"/>
                </a:solidFill>
              </a:rPr>
              <a:t>customer to request a quote for a collection/delivery service.</a:t>
            </a:r>
          </a:p>
          <a:p>
            <a:r>
              <a:rPr lang="en-US" dirty="0">
                <a:solidFill>
                  <a:schemeClr val="tx1"/>
                </a:solidFill>
              </a:rPr>
              <a:t>	</a:t>
            </a:r>
            <a:r>
              <a:rPr lang="en-US" dirty="0" smtClean="0">
                <a:solidFill>
                  <a:schemeClr val="tx1"/>
                </a:solidFill>
              </a:rPr>
              <a:t>the </a:t>
            </a:r>
            <a:r>
              <a:rPr lang="en-US" dirty="0">
                <a:solidFill>
                  <a:schemeClr val="tx1"/>
                </a:solidFill>
              </a:rPr>
              <a:t>user to track Parcel from collection to the final destination.</a:t>
            </a:r>
          </a:p>
          <a:p>
            <a:r>
              <a:rPr lang="en-US" dirty="0" smtClean="0">
                <a:solidFill>
                  <a:schemeClr val="tx1"/>
                </a:solidFill>
              </a:rPr>
              <a:t>      </a:t>
            </a:r>
            <a:r>
              <a:rPr lang="en-US" dirty="0">
                <a:solidFill>
                  <a:schemeClr val="tx1"/>
                </a:solidFill>
              </a:rPr>
              <a:t>the admin to register a new user.</a:t>
            </a:r>
          </a:p>
          <a:p>
            <a:r>
              <a:rPr lang="en-US" dirty="0">
                <a:solidFill>
                  <a:schemeClr val="tx1"/>
                </a:solidFill>
              </a:rPr>
              <a:t>	</a:t>
            </a:r>
            <a:r>
              <a:rPr lang="en-US" dirty="0" smtClean="0">
                <a:solidFill>
                  <a:schemeClr val="tx1"/>
                </a:solidFill>
              </a:rPr>
              <a:t>the </a:t>
            </a:r>
            <a:r>
              <a:rPr lang="en-US" dirty="0">
                <a:solidFill>
                  <a:schemeClr val="tx1"/>
                </a:solidFill>
              </a:rPr>
              <a:t>admin to add a new parcel location.</a:t>
            </a:r>
          </a:p>
          <a:p>
            <a:r>
              <a:rPr lang="en-US" dirty="0">
                <a:solidFill>
                  <a:schemeClr val="tx1"/>
                </a:solidFill>
              </a:rPr>
              <a:t>	</a:t>
            </a:r>
            <a:r>
              <a:rPr lang="en-US" dirty="0" smtClean="0">
                <a:solidFill>
                  <a:schemeClr val="tx1"/>
                </a:solidFill>
              </a:rPr>
              <a:t>the </a:t>
            </a:r>
            <a:r>
              <a:rPr lang="en-US" dirty="0">
                <a:solidFill>
                  <a:schemeClr val="tx1"/>
                </a:solidFill>
              </a:rPr>
              <a:t>Quotes for different Parcel Types.</a:t>
            </a:r>
          </a:p>
          <a:p>
            <a:r>
              <a:rPr lang="en-US" dirty="0">
                <a:solidFill>
                  <a:schemeClr val="tx1"/>
                </a:solidFill>
              </a:rPr>
              <a:t>	Accept/Reject Customer Request.</a:t>
            </a:r>
          </a:p>
          <a:p>
            <a:r>
              <a:rPr lang="en-US" dirty="0">
                <a:solidFill>
                  <a:schemeClr val="tx1"/>
                </a:solidFill>
              </a:rPr>
              <a:t>	</a:t>
            </a:r>
            <a:r>
              <a:rPr lang="en-US" dirty="0" smtClean="0">
                <a:solidFill>
                  <a:schemeClr val="tx1"/>
                </a:solidFill>
              </a:rPr>
              <a:t>Adding </a:t>
            </a:r>
            <a:r>
              <a:rPr lang="en-US" dirty="0">
                <a:solidFill>
                  <a:schemeClr val="tx1"/>
                </a:solidFill>
              </a:rPr>
              <a:t>the Branches for different Warehouses.</a:t>
            </a:r>
          </a:p>
          <a:p>
            <a:r>
              <a:rPr lang="en-US" dirty="0">
                <a:solidFill>
                  <a:schemeClr val="tx1"/>
                </a:solidFill>
              </a:rPr>
              <a:t>	</a:t>
            </a:r>
            <a:r>
              <a:rPr lang="en-US" dirty="0" smtClean="0">
                <a:solidFill>
                  <a:schemeClr val="tx1"/>
                </a:solidFill>
              </a:rPr>
              <a:t>the </a:t>
            </a:r>
            <a:r>
              <a:rPr lang="en-US" dirty="0">
                <a:solidFill>
                  <a:schemeClr val="tx1"/>
                </a:solidFill>
              </a:rPr>
              <a:t>user change his/her personal details.</a:t>
            </a:r>
          </a:p>
          <a:p>
            <a:endParaRPr lang="en-US" dirty="0"/>
          </a:p>
        </p:txBody>
      </p:sp>
    </p:spTree>
    <p:extLst>
      <p:ext uri="{BB962C8B-B14F-4D97-AF65-F5344CB8AC3E}">
        <p14:creationId xmlns:p14="http://schemas.microsoft.com/office/powerpoint/2010/main" val="1150960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8398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833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1111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 y="0"/>
            <a:ext cx="12192000" cy="6858000"/>
          </a:xfrm>
        </p:spPr>
        <p:txBody>
          <a:bodyPr/>
          <a:lstStyle/>
          <a:p>
            <a:r>
              <a:rPr lang="en-US" dirty="0" smtClean="0">
                <a:solidFill>
                  <a:srgbClr val="FFFF00"/>
                </a:solidFill>
              </a:rPr>
              <a:t>Class </a:t>
            </a:r>
            <a:r>
              <a:rPr lang="en-US" dirty="0" err="1" smtClean="0">
                <a:solidFill>
                  <a:srgbClr val="FFFF00"/>
                </a:solidFill>
              </a:rPr>
              <a:t>DiaGram</a:t>
            </a:r>
            <a:endParaRPr lang="en-US"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30" y="1"/>
            <a:ext cx="8812922" cy="6858000"/>
          </a:xfrm>
          <a:prstGeom prst="rect">
            <a:avLst/>
          </a:prstGeom>
        </p:spPr>
      </p:pic>
    </p:spTree>
    <p:extLst>
      <p:ext uri="{BB962C8B-B14F-4D97-AF65-F5344CB8AC3E}">
        <p14:creationId xmlns:p14="http://schemas.microsoft.com/office/powerpoint/2010/main" val="496560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359" y="0"/>
            <a:ext cx="8765627" cy="6858000"/>
          </a:xfrm>
          <a:prstGeom prst="rect">
            <a:avLst/>
          </a:prstGeom>
        </p:spPr>
      </p:pic>
    </p:spTree>
    <p:extLst>
      <p:ext uri="{BB962C8B-B14F-4D97-AF65-F5344CB8AC3E}">
        <p14:creationId xmlns:p14="http://schemas.microsoft.com/office/powerpoint/2010/main" val="2286392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1217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2056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14916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376</TotalTime>
  <Words>5</Words>
  <Application>Microsoft Office PowerPoint</Application>
  <PresentationFormat>Widescreen</PresentationFormat>
  <Paragraphs>26</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Century Gothic</vt:lpstr>
      <vt:lpstr>Wingdings 3</vt:lpstr>
      <vt:lpstr>Ion</vt:lpstr>
      <vt:lpstr>  Software Requirements Specification      Courier Service System  Prepared by                               Supervised by Showkat Ali                                Md. Rajaul Islam ID : 1247484                           Used Technology    Spring boot, Spring MVC, Spring Data JPA, Spring Security, Thymeleaf, InteliJ Idea &amp; Hibernate                       </vt:lpstr>
      <vt:lpstr> Air Shipping Services   The organization also specializes in providing excellent Air Shipping Services to  its clients. These are suitable for shipping of products and material via air,  which is the faster mode of transportation. We also have associations with  some of the reputed airline services for shipping.  Some of the features of our air shipping services are as follows:                   Impeccable delivery time                                                                                                                                                    Fast and secured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66</cp:revision>
  <dcterms:created xsi:type="dcterms:W3CDTF">2019-07-29T14:25:48Z</dcterms:created>
  <dcterms:modified xsi:type="dcterms:W3CDTF">2019-09-15T10:55:45Z</dcterms:modified>
</cp:coreProperties>
</file>